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6" r:id="rId1"/>
  </p:sldMasterIdLst>
  <p:notesMasterIdLst>
    <p:notesMasterId r:id="rId55"/>
  </p:notesMasterIdLst>
  <p:sldIdLst>
    <p:sldId id="276" r:id="rId2"/>
    <p:sldId id="271" r:id="rId3"/>
    <p:sldId id="311" r:id="rId4"/>
    <p:sldId id="323" r:id="rId5"/>
    <p:sldId id="338" r:id="rId6"/>
    <p:sldId id="314" r:id="rId7"/>
    <p:sldId id="257" r:id="rId8"/>
    <p:sldId id="259" r:id="rId9"/>
    <p:sldId id="260" r:id="rId10"/>
    <p:sldId id="261" r:id="rId11"/>
    <p:sldId id="258" r:id="rId12"/>
    <p:sldId id="278" r:id="rId13"/>
    <p:sldId id="310" r:id="rId14"/>
    <p:sldId id="262" r:id="rId15"/>
    <p:sldId id="263" r:id="rId16"/>
    <p:sldId id="264" r:id="rId17"/>
    <p:sldId id="316" r:id="rId18"/>
    <p:sldId id="315" r:id="rId19"/>
    <p:sldId id="324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3" r:id="rId37"/>
    <p:sldId id="304" r:id="rId38"/>
    <p:sldId id="305" r:id="rId39"/>
    <p:sldId id="306" r:id="rId40"/>
    <p:sldId id="307" r:id="rId41"/>
    <p:sldId id="267" r:id="rId42"/>
    <p:sldId id="268" r:id="rId43"/>
    <p:sldId id="340" r:id="rId44"/>
    <p:sldId id="321" r:id="rId45"/>
    <p:sldId id="322" r:id="rId46"/>
    <p:sldId id="269" r:id="rId47"/>
    <p:sldId id="337" r:id="rId48"/>
    <p:sldId id="318" r:id="rId49"/>
    <p:sldId id="319" r:id="rId50"/>
    <p:sldId id="320" r:id="rId51"/>
    <p:sldId id="308" r:id="rId52"/>
    <p:sldId id="309" r:id="rId53"/>
    <p:sldId id="336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ACA"/>
    <a:srgbClr val="ED181E"/>
    <a:srgbClr val="1822CD"/>
    <a:srgbClr val="8154D1"/>
    <a:srgbClr val="62D6AC"/>
    <a:srgbClr val="CCFF66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702" autoAdjust="0"/>
  </p:normalViewPr>
  <p:slideViewPr>
    <p:cSldViewPr>
      <p:cViewPr varScale="1">
        <p:scale>
          <a:sx n="83" d="100"/>
          <a:sy n="83" d="100"/>
        </p:scale>
        <p:origin x="14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0B1187E-302E-4AB6-87DD-812076A917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97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4697B21-582B-43FF-82FB-749581DF4F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14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0D35-1792-44A3-A6B0-B940704B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4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0D35-1792-44A3-A6B0-B940704B2C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0D35-1792-44A3-A6B0-B940704B2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10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0D35-1792-44A3-A6B0-B940704B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2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0D35-1792-44A3-A6B0-B940704B2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8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0D35-1792-44A3-A6B0-B940704B2C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5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347A-48CB-4A6C-BD86-24503336E4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A981-E4D9-49B7-874B-4E29A1515A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8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383-FE48-47F2-9835-96C248AC5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B345-1F37-4642-817F-B36C1A18EF9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18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FE3E-5CA2-4886-BBD3-EDA51B378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4A66-EA5F-4ED0-9683-20C210234A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1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7A8-1C99-4698-9EED-54BCD213F8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D690-27EE-4539-9BBB-74A715ECA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1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C664-2E56-493D-99D9-C17FB875D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09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C0D9-C038-4D81-8ED4-C03C3BBF2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8B0D35-1792-44A3-A6B0-B940704B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odwaddle.com/worldclock/reg1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omenshealth.gov/glossar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Vt_CZ1QI0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DB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752600"/>
            <a:ext cx="6934200" cy="1676400"/>
          </a:xfrm>
        </p:spPr>
        <p:txBody>
          <a:bodyPr>
            <a:normAutofit/>
          </a:bodyPr>
          <a:lstStyle/>
          <a:p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Reducing The Risk Presentation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Sexual Health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B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667000"/>
            <a:ext cx="5791200" cy="16002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99% of relationships </a:t>
            </a:r>
            <a:r>
              <a:rPr lang="en-US" sz="6000" b="1" dirty="0">
                <a:solidFill>
                  <a:schemeClr val="tx1"/>
                </a:solidFill>
              </a:rPr>
              <a:t>succeed</a:t>
            </a:r>
            <a:r>
              <a:rPr lang="en-US" sz="6000" dirty="0">
                <a:solidFill>
                  <a:schemeClr val="tx1"/>
                </a:solidFill>
              </a:rPr>
              <a:t> when they follow the steps.</a:t>
            </a:r>
            <a:endParaRPr lang="en-US" sz="6000" dirty="0"/>
          </a:p>
        </p:txBody>
      </p:sp>
      <p:pic>
        <p:nvPicPr>
          <p:cNvPr id="2" name="Picture 1" descr="언제나 후회하고 있을지 모를 자신에 대해 냉정하게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43400"/>
            <a:ext cx="2971800" cy="2228850"/>
          </a:xfrm>
          <a:prstGeom prst="rect">
            <a:avLst/>
          </a:prstGeom>
        </p:spPr>
      </p:pic>
      <p:pic>
        <p:nvPicPr>
          <p:cNvPr id="3" name="Picture 2" descr="we are the 99 % t shirt $ 18 99 this design is perfect for anyone wh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3400"/>
            <a:ext cx="2240395" cy="224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804520"/>
            <a:ext cx="7481434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SEXUALITY CIRCLE</a:t>
            </a:r>
            <a:br>
              <a:rPr lang="en-US" dirty="0"/>
            </a:br>
            <a:r>
              <a:rPr lang="en-US" sz="3200" dirty="0"/>
              <a:t>Your sexuality involves all of you!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>
              <a:buFontTx/>
              <a:buNone/>
            </a:pPr>
            <a:endParaRPr lang="en-US" dirty="0"/>
          </a:p>
          <a:p>
            <a:pPr lvl="4">
              <a:buFontTx/>
              <a:buNone/>
            </a:pPr>
            <a:r>
              <a:rPr lang="en-US" dirty="0"/>
              <a:t>                          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3638"/>
            <a:ext cx="3124200" cy="2824162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114800" y="1981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Heart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54738" y="3527425"/>
            <a:ext cx="1065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Mind</a:t>
            </a:r>
            <a:endParaRPr lang="en-US" sz="2400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06863" y="5181600"/>
            <a:ext cx="1065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Body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05000" y="3505200"/>
            <a:ext cx="1187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 Spirit</a:t>
            </a:r>
            <a:endParaRPr lang="en-US" sz="2400" dirty="0"/>
          </a:p>
        </p:txBody>
      </p:sp>
      <p:pic>
        <p:nvPicPr>
          <p:cNvPr id="2" name="Picture 1" descr="File:Redheart.pn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65137"/>
            <a:ext cx="1430131" cy="1450069"/>
          </a:xfrm>
          <a:prstGeom prst="rect">
            <a:avLst/>
          </a:prstGeom>
        </p:spPr>
      </p:pic>
      <p:pic>
        <p:nvPicPr>
          <p:cNvPr id="3" name="Picture 2" descr="En busca del gen del emprendedor | Sostenibilidad y Responsabilida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7623" y="2971800"/>
            <a:ext cx="1009656" cy="1265238"/>
          </a:xfrm>
          <a:prstGeom prst="rect">
            <a:avLst/>
          </a:prstGeom>
        </p:spPr>
      </p:pic>
      <p:pic>
        <p:nvPicPr>
          <p:cNvPr id="4" name="Picture 3" descr="File:Outline-body-aura.png - Wikipedia, the free encyclo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9657" y="4424362"/>
            <a:ext cx="90868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*C.P.R’s of </a:t>
            </a:r>
            <a:br>
              <a:rPr lang="en-US" dirty="0" smtClean="0"/>
            </a:br>
            <a:r>
              <a:rPr lang="en-US" dirty="0" smtClean="0"/>
              <a:t>Successful Relationship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ommunication </a:t>
            </a:r>
            <a:r>
              <a:rPr lang="en-US" dirty="0"/>
              <a:t>that is </a:t>
            </a:r>
            <a:r>
              <a:rPr lang="en-US" b="1" dirty="0" smtClean="0"/>
              <a:t>STRONG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HONEST </a:t>
            </a:r>
            <a:r>
              <a:rPr lang="en-US" dirty="0"/>
              <a:t>so there is no doubt about what you mean.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lanning </a:t>
            </a:r>
            <a:r>
              <a:rPr lang="en-US" dirty="0"/>
              <a:t>for your future to make it healthy and happy.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elationship </a:t>
            </a:r>
            <a:r>
              <a:rPr lang="en-US" dirty="0">
                <a:solidFill>
                  <a:schemeClr val="accent1"/>
                </a:solidFill>
              </a:rPr>
              <a:t>Building</a:t>
            </a:r>
            <a:r>
              <a:rPr lang="en-US" dirty="0"/>
              <a:t>: Respecting your partner and reassuring that you care about them.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0" y="0"/>
          <a:ext cx="91440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4" name="Document" r:id="rId3" imgW="5482436" imgH="7609608" progId="Word.Document.8">
                  <p:embed/>
                </p:oleObj>
              </mc:Choice>
              <mc:Fallback>
                <p:oleObj name="Document" r:id="rId3" imgW="5482436" imgH="7609608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3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D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HAS CONSEQUENCES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2362200"/>
            <a:ext cx="7710034" cy="3352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Nearly 4 in 10 women become pregnant at least once before age 20- almost one million each year.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Nearly </a:t>
            </a:r>
            <a:r>
              <a:rPr lang="en-US" sz="2800" b="1" dirty="0" smtClean="0"/>
              <a:t>2/3 </a:t>
            </a:r>
            <a:r>
              <a:rPr lang="en-US" sz="2800" b="1" dirty="0"/>
              <a:t>of teens who have had sex wish they waited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80% of teens </a:t>
            </a:r>
            <a:r>
              <a:rPr lang="en-US" sz="2800" dirty="0"/>
              <a:t>say they feel pressure to have sex.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Teens say parents influence their decision-making more than any other source.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Nearly all teen pregnancies are </a:t>
            </a:r>
            <a:r>
              <a:rPr lang="en-US" sz="2800" b="1" dirty="0"/>
              <a:t>unintended</a:t>
            </a:r>
            <a:r>
              <a:rPr lang="en-US" sz="28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U.S. has the highest </a:t>
            </a:r>
            <a:r>
              <a:rPr lang="en-US" sz="2800" b="1" dirty="0" smtClean="0"/>
              <a:t>teen pregnancy </a:t>
            </a:r>
            <a:r>
              <a:rPr lang="en-US" sz="2800" dirty="0" smtClean="0"/>
              <a:t>rate of all industrialized nations.</a:t>
            </a:r>
            <a:endParaRPr lang="en-US" sz="2800" dirty="0"/>
          </a:p>
        </p:txBody>
      </p:sp>
      <p:pic>
        <p:nvPicPr>
          <p:cNvPr id="3" name="Picture 2" descr="The backing off and watching consequences fall is really, really har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81" y="5410200"/>
            <a:ext cx="4374582" cy="1343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Approximate Worldwide Sexual </a:t>
            </a:r>
            <a:r>
              <a:rPr lang="en-US" sz="3200" b="1" dirty="0"/>
              <a:t>B</a:t>
            </a:r>
            <a:r>
              <a:rPr lang="en-US" sz="3200" b="1" dirty="0" smtClean="0"/>
              <a:t>ehaviors: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5720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340,000,000 </a:t>
            </a:r>
            <a:r>
              <a:rPr lang="en-US" sz="2800" dirty="0"/>
              <a:t>- cases of curable </a:t>
            </a:r>
            <a:r>
              <a:rPr lang="en-US" sz="2800" dirty="0" smtClean="0"/>
              <a:t>STI’s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o</a:t>
            </a:r>
            <a:r>
              <a:rPr lang="en-US" sz="2800" dirty="0" smtClean="0"/>
              <a:t>ccur every year.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500,000 young people infected w/an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STI every day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550,000 – pregnancies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360,000 – births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140</a:t>
            </a:r>
            <a:r>
              <a:rPr lang="en-US" sz="2800" dirty="0"/>
              <a:t>, 000 - abortions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15,000 - cases of HIV infections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7,700 - deaths from AIDS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1,600 - deaths from childbirth complications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500 - deaths from STI’s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/>
              <a:t>Source: United Nations population Fund. </a:t>
            </a:r>
            <a:r>
              <a:rPr lang="en-US" sz="1400" dirty="0" smtClean="0"/>
              <a:t>                    </a:t>
            </a:r>
            <a:r>
              <a:rPr lang="en-US" sz="1400" smtClean="0">
                <a:hlinkClick r:id="rId3"/>
              </a:rPr>
              <a:t>http://www.poodwaddle.com/worldclock/reg1/</a:t>
            </a:r>
            <a:endParaRPr lang="en-US" sz="1400" dirty="0"/>
          </a:p>
        </p:txBody>
      </p:sp>
      <p:pic>
        <p:nvPicPr>
          <p:cNvPr id="2" name="Picture 1" descr="Fazer ou não fazer algo, é algo que depende da nossa vontade 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65035"/>
            <a:ext cx="30988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23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benefits of postponing sex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2514600"/>
            <a:ext cx="7481434" cy="4038600"/>
          </a:xfrm>
        </p:spPr>
        <p:txBody>
          <a:bodyPr>
            <a:normAutofit/>
          </a:bodyPr>
          <a:lstStyle/>
          <a:p>
            <a:r>
              <a:rPr lang="en-US" sz="2800" dirty="0"/>
              <a:t>Abstinence is the only </a:t>
            </a:r>
            <a:r>
              <a:rPr lang="en-US" sz="2800" b="1" dirty="0"/>
              <a:t>100%</a:t>
            </a:r>
            <a:r>
              <a:rPr lang="en-US" sz="2800" dirty="0"/>
              <a:t> effective method of preventing  HIV, STI’s, and unplanned pregnancies.</a:t>
            </a:r>
          </a:p>
          <a:p>
            <a:r>
              <a:rPr lang="en-US" sz="2800" dirty="0"/>
              <a:t>Teenage girls who are sexually active have an increased risk of cervical cancer.</a:t>
            </a:r>
          </a:p>
          <a:p>
            <a:r>
              <a:rPr lang="en-US" sz="2800" dirty="0"/>
              <a:t>Postponing sex allows you time to make decisions you can live with.</a:t>
            </a:r>
          </a:p>
        </p:txBody>
      </p:sp>
      <p:pic>
        <p:nvPicPr>
          <p:cNvPr id="2" name="Picture 1" descr="FenwayNation—Fenway Seating Chart, Papi, Pedroia, Betts, Bogaert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86400"/>
            <a:ext cx="444176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HPV: Human </a:t>
            </a:r>
            <a:r>
              <a:rPr lang="en-US" sz="3600" dirty="0" smtClean="0"/>
              <a:t>Papilloma </a:t>
            </a:r>
            <a:r>
              <a:rPr lang="en-US" sz="3600" dirty="0"/>
              <a:t>Virus</a:t>
            </a:r>
            <a:br>
              <a:rPr lang="en-US" sz="3600" dirty="0"/>
            </a:br>
            <a:r>
              <a:rPr lang="en-US" sz="3600" dirty="0"/>
              <a:t>Genital Warts (Viral)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57200" y="2438399"/>
            <a:ext cx="82296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Most common form of viral STI in U.S</a:t>
            </a:r>
            <a:r>
              <a:rPr lang="en-US" sz="2400" dirty="0" smtClean="0"/>
              <a:t>. </a:t>
            </a:r>
            <a:r>
              <a:rPr lang="en-US" sz="1800" dirty="0" smtClean="0"/>
              <a:t>(</a:t>
            </a:r>
            <a:r>
              <a:rPr lang="en-US" sz="1800" dirty="0" err="1" smtClean="0"/>
              <a:t>chlamydia</a:t>
            </a:r>
            <a:r>
              <a:rPr lang="en-US" sz="1800" dirty="0" smtClean="0"/>
              <a:t> is the most common bacterial STI in the US)</a:t>
            </a:r>
            <a:endParaRPr lang="en-US" sz="18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Close to </a:t>
            </a:r>
            <a:r>
              <a:rPr lang="en-US" sz="2800" dirty="0" smtClean="0"/>
              <a:t>1,000,000 </a:t>
            </a:r>
            <a:r>
              <a:rPr lang="en-US" sz="2800" dirty="0"/>
              <a:t>cases every year in the U.S. &amp;</a:t>
            </a:r>
            <a:r>
              <a:rPr lang="en-US" sz="2800" dirty="0" smtClean="0"/>
              <a:t> </a:t>
            </a:r>
            <a:r>
              <a:rPr lang="en-US" sz="2800" dirty="0"/>
              <a:t>most of these found in teenagers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arts </a:t>
            </a:r>
            <a:r>
              <a:rPr lang="en-US" sz="2800" dirty="0"/>
              <a:t>appear in clusters in contact area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Itching </a:t>
            </a:r>
            <a:r>
              <a:rPr lang="en-US" sz="2800" dirty="0" smtClean="0"/>
              <a:t>&amp; burning </a:t>
            </a:r>
            <a:r>
              <a:rPr lang="en-US" sz="2800" dirty="0"/>
              <a:t>sensation around the warts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You have the virus for </a:t>
            </a:r>
            <a:r>
              <a:rPr lang="en-US" sz="2800" dirty="0" smtClean="0"/>
              <a:t>life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inked </a:t>
            </a:r>
            <a:r>
              <a:rPr lang="en-US" sz="2800" dirty="0"/>
              <a:t>with cervical cancer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Treatment</a:t>
            </a:r>
            <a:r>
              <a:rPr lang="en-US" sz="2800" dirty="0"/>
              <a:t>: warts can be removed but will probably appear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VACCINE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2362200"/>
            <a:ext cx="7710034" cy="342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vaccine Gardasil®, protects against 4 HPV types, which together cause 70% of cervical cancers &amp; 90% of genital warts.</a:t>
            </a:r>
          </a:p>
          <a:p>
            <a:r>
              <a:rPr lang="en-US" dirty="0"/>
              <a:t>The FDA </a:t>
            </a:r>
            <a:r>
              <a:rPr lang="en-US" dirty="0" smtClean="0"/>
              <a:t>licensed </a:t>
            </a:r>
            <a:r>
              <a:rPr lang="en-US" dirty="0"/>
              <a:t>this vaccine for use in girls/women, ages 9-26</a:t>
            </a:r>
            <a:r>
              <a:rPr lang="en-US" dirty="0" smtClean="0"/>
              <a:t>. It is also recommended by </a:t>
            </a:r>
            <a:r>
              <a:rPr lang="en-US" dirty="0"/>
              <a:t>for boys at age 11-12 years old. </a:t>
            </a:r>
            <a:r>
              <a:rPr lang="en-US" dirty="0" smtClean="0"/>
              <a:t>The </a:t>
            </a:r>
            <a:r>
              <a:rPr lang="en-US" dirty="0"/>
              <a:t>vaccination of boys is also likely to benefit girls by reducing the spread of HPV viruses.</a:t>
            </a:r>
          </a:p>
          <a:p>
            <a:r>
              <a:rPr lang="en-US" dirty="0"/>
              <a:t>The vaccine is given in a series of three shots over a six month period.</a:t>
            </a:r>
          </a:p>
        </p:txBody>
      </p:sp>
      <p:pic>
        <p:nvPicPr>
          <p:cNvPr id="2" name="Picture 1" descr="Gardasil es una vacuna tetraval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24892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 Smear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62201"/>
            <a:ext cx="6798736" cy="388620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A </a:t>
            </a:r>
            <a:r>
              <a:rPr lang="en-US" sz="4200" b="1" dirty="0"/>
              <a:t>P</a:t>
            </a:r>
            <a:r>
              <a:rPr lang="en-US" sz="4200" b="1" dirty="0" smtClean="0"/>
              <a:t>ap Smear </a:t>
            </a:r>
            <a:r>
              <a:rPr lang="en-US" sz="4200" dirty="0" smtClean="0"/>
              <a:t>checks for changes in the cells of your </a:t>
            </a:r>
            <a:r>
              <a:rPr lang="en-US" sz="4200" dirty="0" smtClean="0">
                <a:hlinkClick r:id="rId2"/>
              </a:rPr>
              <a:t>cervix</a:t>
            </a:r>
            <a:r>
              <a:rPr lang="en-US" sz="4200" dirty="0" smtClean="0"/>
              <a:t>. It can tell if you have an infection, abnormal (unhealthy) cervical cells, or cervical cancer. </a:t>
            </a:r>
          </a:p>
          <a:p>
            <a:r>
              <a:rPr lang="en-US" sz="4200" dirty="0" smtClean="0"/>
              <a:t>A Pap Smear can save your life. It can find the earliest signs of </a:t>
            </a:r>
            <a:r>
              <a:rPr lang="en-US" sz="4200" dirty="0" smtClean="0">
                <a:hlinkClick r:id="rId2"/>
              </a:rPr>
              <a:t>cervical cancer</a:t>
            </a:r>
            <a:r>
              <a:rPr lang="en-US" sz="4200" dirty="0" smtClean="0"/>
              <a:t>. If caught early, the chance of curing cervical cancer is very high. A Pap Smear can  also find infections and abnormal cervical cells that can turn into cancer cells. Treatment can prevent most cases of cervical cancer from developing.</a:t>
            </a:r>
          </a:p>
          <a:p>
            <a:r>
              <a:rPr lang="en-US" sz="4200" dirty="0" smtClean="0"/>
              <a:t>It is important for all women to have Pap Smears, along with </a:t>
            </a:r>
            <a:r>
              <a:rPr lang="en-US" sz="4200" dirty="0" smtClean="0">
                <a:hlinkClick r:id="rId2"/>
              </a:rPr>
              <a:t>pelvic exams</a:t>
            </a:r>
            <a:r>
              <a:rPr lang="en-US" sz="4200" dirty="0" smtClean="0"/>
              <a:t>, as part of their routine health care. You need a Pap Smear if you are </a:t>
            </a:r>
            <a:r>
              <a:rPr lang="en-US" sz="4200" b="1" dirty="0" smtClean="0"/>
              <a:t>21 years or older</a:t>
            </a:r>
            <a:r>
              <a:rPr lang="en-US" sz="4200" dirty="0" smtClean="0"/>
              <a:t>.</a:t>
            </a:r>
          </a:p>
          <a:p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/>
              <a:t>ABSTINENCE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62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Abstinence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is an equal opportunity behavior.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Anyone can make a conscious choice to not have sex.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Abstinence is a thoughtful choice reflecting personal values.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Abstinence is an expression of personal power and self confidence.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Making decisions that are complex and challenging can make a person stronger.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" name="Picture 3" descr="ABSTINENCE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Teen Pregnancy Test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4400" dirty="0"/>
              <a:t>Most high school </a:t>
            </a:r>
            <a:r>
              <a:rPr lang="en-US" sz="4400" dirty="0" smtClean="0"/>
              <a:t>students </a:t>
            </a:r>
            <a:r>
              <a:rPr lang="en-US" sz="4400" dirty="0"/>
              <a:t>are having sex.</a:t>
            </a:r>
          </a:p>
          <a:p>
            <a:pPr marL="609600" indent="-609600">
              <a:buFontTx/>
              <a:buNone/>
            </a:pPr>
            <a:r>
              <a:rPr lang="en-US" sz="4400" dirty="0"/>
              <a:t>    </a:t>
            </a:r>
          </a:p>
          <a:p>
            <a:pPr marL="609600" indent="-609600">
              <a:buFontTx/>
              <a:buNone/>
            </a:pPr>
            <a:r>
              <a:rPr lang="en-US" sz="4400" dirty="0"/>
              <a:t>			  True or False</a:t>
            </a:r>
          </a:p>
          <a:p>
            <a:pPr marL="609600" indent="-609600">
              <a:buFontTx/>
              <a:buAutoNum type="arabicPeriod"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#1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FALSE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Not everyone is doing it.  Recent data shows that half of high school students report having had sexual intercourse while half report they are virgins.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What is the only 100% effective way to prevent a pregnancy?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A. Birth Control Pills</a:t>
            </a:r>
          </a:p>
          <a:p>
            <a:pPr marL="609600" indent="-609600">
              <a:buFontTx/>
              <a:buNone/>
            </a:pPr>
            <a:r>
              <a:rPr lang="en-US"/>
              <a:t>B. Condoms</a:t>
            </a:r>
          </a:p>
          <a:p>
            <a:pPr marL="609600" indent="-609600">
              <a:buFontTx/>
              <a:buAutoNum type="alphaUcPeriod" startAt="3"/>
            </a:pPr>
            <a:r>
              <a:rPr lang="en-US"/>
              <a:t>Spermicide</a:t>
            </a:r>
          </a:p>
          <a:p>
            <a:pPr marL="609600" indent="-609600">
              <a:buFontTx/>
              <a:buAutoNum type="alphaUcPeriod" startAt="3"/>
            </a:pPr>
            <a:r>
              <a:rPr lang="en-US"/>
              <a:t>Abstinence</a:t>
            </a:r>
          </a:p>
          <a:p>
            <a:pPr marL="609600" indent="-609600">
              <a:buFontTx/>
              <a:buAutoNum type="alphaUcPeriod" startAt="3"/>
            </a:pPr>
            <a:r>
              <a:rPr lang="en-US"/>
              <a:t>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4000"/>
              <a:t>#2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D. Abstinence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r>
              <a:rPr lang="en-US"/>
              <a:t>The only 100% way to be sure you can prevent pregnancy.  No contraceptive method is 100% effective except abstinence.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971800"/>
          </a:xfrm>
        </p:spPr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7772400" cy="3505200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4400" dirty="0"/>
              <a:t>3. If you don’t use any form of contraception when you have sex, what are your chances of becoming pregnant within one year?</a:t>
            </a:r>
          </a:p>
          <a:p>
            <a:pPr marL="533400" indent="-533400">
              <a:lnSpc>
                <a:spcPct val="90000"/>
              </a:lnSpc>
            </a:pPr>
            <a:endParaRPr lang="en-US" sz="4400" dirty="0"/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4400" dirty="0"/>
              <a:t>28%			C. 76%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4400" dirty="0"/>
              <a:t>85%			D. 43%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#3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>
              <a:lnSpc>
                <a:spcPct val="90000"/>
              </a:lnSpc>
              <a:buFontTx/>
              <a:buNone/>
            </a:pPr>
            <a:r>
              <a:rPr lang="en-US" sz="6000"/>
              <a:t>B. 85%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sz="6000"/>
          </a:p>
          <a:p>
            <a:pPr lvl="4">
              <a:lnSpc>
                <a:spcPct val="90000"/>
              </a:lnSpc>
              <a:buFontTx/>
              <a:buNone/>
            </a:pPr>
            <a:endParaRPr lang="en-US" sz="6000"/>
          </a:p>
          <a:p>
            <a:pPr lvl="4">
              <a:lnSpc>
                <a:spcPct val="90000"/>
              </a:lnSpc>
              <a:buFontTx/>
              <a:buNone/>
            </a:pPr>
            <a:endParaRPr 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/>
              <a:t>4.  Do most teens who have sex wish they had waited?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8000"/>
              <a:t>      </a:t>
            </a:r>
          </a:p>
          <a:p>
            <a:pPr>
              <a:buFontTx/>
              <a:buNone/>
            </a:pPr>
            <a:r>
              <a:rPr lang="en-US" sz="8000"/>
              <a:t>       Yes or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#4</a:t>
            </a:r>
            <a:br>
              <a:rPr lang="en-US"/>
            </a:br>
            <a:r>
              <a:rPr lang="en-US"/>
              <a:t>Yes.  The poll conducted by National Campaign, 63% of teens who have had sexual intercourse said they wish they had waited.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How many girls become pregnant at least once before age 20?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4400"/>
              <a:t>1 in 10</a:t>
            </a:r>
          </a:p>
          <a:p>
            <a:pPr marL="609600" indent="-60960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4400"/>
              <a:t>3 in 10</a:t>
            </a:r>
          </a:p>
          <a:p>
            <a:pPr marL="609600" indent="-60960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4400"/>
              <a:t>4 in 10</a:t>
            </a:r>
          </a:p>
          <a:p>
            <a:pPr marL="609600" indent="-60960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4400"/>
              <a:t>7 in 10</a:t>
            </a:r>
          </a:p>
          <a:p>
            <a:pPr marL="609600" indent="-609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133600"/>
          </a:xfrm>
        </p:spPr>
        <p:txBody>
          <a:bodyPr/>
          <a:lstStyle/>
          <a:p>
            <a:r>
              <a:rPr lang="en-US" sz="6000"/>
              <a:t>#5</a:t>
            </a:r>
            <a:br>
              <a:rPr lang="en-US" sz="6000"/>
            </a:br>
            <a:r>
              <a:rPr lang="en-US" sz="6000"/>
              <a:t>C. 4 in 10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429000"/>
            <a:ext cx="7772400" cy="2514600"/>
          </a:xfrm>
        </p:spPr>
        <p:txBody>
          <a:bodyPr/>
          <a:lstStyle/>
          <a:p>
            <a:r>
              <a:rPr lang="en-US" sz="6000"/>
              <a:t>Almost one million a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7" name="Document" r:id="rId3" imgW="5482436" imgH="7436490" progId="Word.Document.8">
                  <p:embed/>
                </p:oleObj>
              </mc:Choice>
              <mc:Fallback>
                <p:oleObj name="Document" r:id="rId3" imgW="5482436" imgH="743649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What is the percentage of teen mothers that get their high school diploma?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/>
            <a:endParaRPr lang="en-US" sz="2800"/>
          </a:p>
          <a:p>
            <a:pPr marL="609600" indent="-609600">
              <a:buFontTx/>
              <a:buAutoNum type="alphaUcPeriod"/>
            </a:pPr>
            <a:r>
              <a:rPr lang="en-US" sz="4800"/>
              <a:t>25%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32%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50%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72%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sz="6600"/>
              <a:t>#6</a:t>
            </a:r>
            <a:br>
              <a:rPr lang="en-US" sz="6600"/>
            </a:br>
            <a:r>
              <a:rPr lang="en-US" sz="6600"/>
              <a:t>B. 32%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>
            <a:normAutofit lnSpcReduction="10000"/>
          </a:bodyPr>
          <a:lstStyle/>
          <a:p>
            <a:r>
              <a:rPr lang="en-US" sz="4400"/>
              <a:t>Less than one-third of teens who have children before age 18 ever get their high school diploma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About 50% of the fathers marry the teen mothers of their first children.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7772400" cy="41148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 sz="6000"/>
              <a:t>         True or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5400"/>
              <a:t>#7</a:t>
            </a:r>
            <a:br>
              <a:rPr lang="en-US" sz="5400"/>
            </a:br>
            <a:r>
              <a:rPr lang="en-US" sz="5400"/>
              <a:t>False</a:t>
            </a:r>
            <a:endParaRPr lang="en-US" sz="40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 lnSpcReduction="10000"/>
          </a:bodyPr>
          <a:lstStyle/>
          <a:p>
            <a:r>
              <a:rPr lang="en-US" sz="3600"/>
              <a:t>About 20% of the fathers marry the teen mothers of their first children.  On average, the remaining 80% pay less than $800 annually for child support-that is less than $16 a week.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What percent of pregnancies among teens are accidental?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lphaUcPeriod"/>
            </a:pPr>
            <a:r>
              <a:rPr lang="en-US" sz="4400"/>
              <a:t>25%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45%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65%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85%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/>
              <a:t>#8</a:t>
            </a:r>
            <a:br>
              <a:rPr lang="en-US" sz="5400"/>
            </a:br>
            <a:r>
              <a:rPr lang="en-US" sz="5400"/>
              <a:t>D.  85%</a:t>
            </a:r>
            <a:endParaRPr lang="en-US" sz="40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/>
              <a:t>The vast majority- 85% unplanned and 79% to unmarried teens.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</a:t>
            </a:r>
            <a:r>
              <a:rPr lang="en-US" sz="4800" dirty="0"/>
              <a:t>You can get a STI from having oral sex.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pPr>
              <a:buFontTx/>
              <a:buNone/>
            </a:pPr>
            <a:r>
              <a:rPr lang="en-US" sz="6000"/>
              <a:t>      </a:t>
            </a:r>
            <a:r>
              <a:rPr lang="en-US" sz="8000"/>
              <a:t>True or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/>
              <a:t>#9</a:t>
            </a:r>
            <a:br>
              <a:rPr lang="en-US" sz="8000"/>
            </a:br>
            <a:r>
              <a:rPr lang="en-US" sz="8000"/>
              <a:t>True</a:t>
            </a: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124200"/>
            <a:ext cx="7772400" cy="2971800"/>
          </a:xfrm>
        </p:spPr>
        <p:txBody>
          <a:bodyPr>
            <a:normAutofit/>
          </a:bodyPr>
          <a:lstStyle/>
          <a:p>
            <a:r>
              <a:rPr lang="en-US" sz="6000"/>
              <a:t>As well as other forms of sexual activity.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10. The daughters of teen mothers are more likely to become teen mothers themselves.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6000"/>
          </a:p>
          <a:p>
            <a:pPr>
              <a:buFontTx/>
              <a:buNone/>
            </a:pPr>
            <a:r>
              <a:rPr lang="en-US" sz="7200"/>
              <a:t>		  True or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0658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#10</a:t>
            </a:r>
            <a:br>
              <a:rPr lang="en-US" sz="8000" dirty="0"/>
            </a:br>
            <a:r>
              <a:rPr lang="en-US" sz="8000" dirty="0"/>
              <a:t>True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>
            <a:normAutofit/>
          </a:bodyPr>
          <a:lstStyle/>
          <a:p>
            <a:r>
              <a:rPr lang="en-US" sz="3600"/>
              <a:t>The daughter of teen mothers are 22% more likely to become teen mothers themselves.  In addition, the children of teen mothers are at greater risk of abuse and neglect than children born to older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066800"/>
            <a:ext cx="9144000" cy="396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681456" cy="36396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/>
              <a:t>2015 Youth Risk Behavior </a:t>
            </a:r>
            <a:r>
              <a:rPr lang="en-US" dirty="0">
                <a:solidFill>
                  <a:schemeClr val="bg1"/>
                </a:solidFill>
              </a:rPr>
              <a:t>Surveillance System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163626"/>
            <a:ext cx="8077200" cy="1237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According to the 2015 Youth Risk Behavior Study, nationwide approximately </a:t>
            </a:r>
            <a:r>
              <a:rPr lang="en-US" dirty="0" smtClean="0"/>
              <a:t>59</a:t>
            </a:r>
            <a:r>
              <a:rPr lang="en-US" sz="2400" dirty="0" smtClean="0"/>
              <a:t>% </a:t>
            </a:r>
            <a:r>
              <a:rPr lang="en-US" sz="2400" b="1" dirty="0" smtClean="0"/>
              <a:t>of  9th-12th graders have NOT had sex. </a:t>
            </a:r>
          </a:p>
          <a:p>
            <a:pPr marL="457200" indent="-457200">
              <a:buNone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45746" y="17503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CC00"/>
                </a:solidFill>
              </a:rPr>
              <a:t>Percentage of High School Students Who Ever Had Sexual Intercourse, by Sex,* Grade,* and Race/Ethnicity,*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0"/>
            <a:ext cx="7772400" cy="15240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/>
              <a:t>Sources cited on the web site: </a:t>
            </a:r>
            <a:br>
              <a:rPr lang="en-US" sz="6600" dirty="0"/>
            </a:br>
            <a:r>
              <a:rPr lang="en-US" sz="5400" dirty="0"/>
              <a:t>www.teenpregnancy.org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Mom’s will usually…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2438400"/>
            <a:ext cx="7557634" cy="3733800"/>
          </a:xfrm>
        </p:spPr>
        <p:txBody>
          <a:bodyPr>
            <a:normAutofit/>
          </a:bodyPr>
          <a:lstStyle/>
          <a:p>
            <a:r>
              <a:rPr lang="en-US" sz="2800" dirty="0"/>
              <a:t>Drop out of school.</a:t>
            </a:r>
          </a:p>
          <a:p>
            <a:r>
              <a:rPr lang="en-US" sz="2800" dirty="0"/>
              <a:t>Never be able to earn a decent living.</a:t>
            </a:r>
          </a:p>
          <a:p>
            <a:r>
              <a:rPr lang="en-US" sz="2800" dirty="0"/>
              <a:t>Be on welfare most of their life.</a:t>
            </a:r>
          </a:p>
          <a:p>
            <a:r>
              <a:rPr lang="en-US" sz="2800" dirty="0"/>
              <a:t>Be abandoned by the fathers of their babies.</a:t>
            </a:r>
          </a:p>
          <a:p>
            <a:r>
              <a:rPr lang="en-US" sz="2800" dirty="0"/>
              <a:t>Contribute disproportionately to cases of child abuse and delinquency.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5960"/>
            <a:ext cx="2858278" cy="211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1887">
            <a:off x="3533774" y="3410416"/>
            <a:ext cx="3571875" cy="127635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762000"/>
            <a:ext cx="7704667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Teen pregnancy is associated with lower levels of the 3 E’s.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2382184"/>
            <a:ext cx="7704667" cy="3332816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arenR"/>
            </a:pPr>
            <a:r>
              <a:rPr lang="en-US" dirty="0" smtClean="0"/>
              <a:t>LESS Education </a:t>
            </a:r>
          </a:p>
          <a:p>
            <a:pPr marL="609600" indent="-609600">
              <a:buFontTx/>
              <a:buAutoNum type="arabicParenR"/>
            </a:pPr>
            <a:endParaRPr lang="en-US" dirty="0" smtClean="0"/>
          </a:p>
          <a:p>
            <a:pPr marL="609600" indent="-609600">
              <a:buFontTx/>
              <a:buAutoNum type="arabicParenR"/>
            </a:pPr>
            <a:endParaRPr lang="en-US" dirty="0"/>
          </a:p>
          <a:p>
            <a:pPr marL="609600" indent="-609600">
              <a:buFontTx/>
              <a:buAutoNum type="arabicParenR"/>
            </a:pPr>
            <a:r>
              <a:rPr lang="en-US" dirty="0" smtClean="0"/>
              <a:t>LESS Employment </a:t>
            </a:r>
          </a:p>
          <a:p>
            <a:pPr marL="609600" indent="-609600">
              <a:buFontTx/>
              <a:buAutoNum type="arabicParenR"/>
            </a:pPr>
            <a:endParaRPr lang="en-US" dirty="0" smtClean="0"/>
          </a:p>
          <a:p>
            <a:pPr marL="609600" indent="-609600">
              <a:buFontTx/>
              <a:buAutoNum type="arabicParenR"/>
            </a:pPr>
            <a:endParaRPr lang="en-US" dirty="0"/>
          </a:p>
          <a:p>
            <a:pPr marL="609600" indent="-609600">
              <a:buFontTx/>
              <a:buAutoNum type="arabicParenR"/>
            </a:pPr>
            <a:r>
              <a:rPr lang="en-US" dirty="0" smtClean="0"/>
              <a:t>LESS Enjoyment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828800"/>
            <a:ext cx="3171825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821469"/>
            <a:ext cx="3352800" cy="178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32691"/>
              </p:ext>
            </p:extLst>
          </p:nvPr>
        </p:nvGraphicFramePr>
        <p:xfrm>
          <a:off x="1752600" y="533400"/>
          <a:ext cx="5943600" cy="662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Acrobat Document" r:id="rId3" imgW="4663359" imgH="6035040" progId="AcroExch.Document.11">
                  <p:embed/>
                </p:oleObj>
              </mc:Choice>
              <mc:Fallback>
                <p:oleObj name="Acrobat Document" r:id="rId3" imgW="4663359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533400"/>
                        <a:ext cx="5943600" cy="662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4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4" y="1295400"/>
            <a:ext cx="1815465" cy="2057400"/>
          </a:xfrm>
          <a:prstGeom prst="rect">
            <a:avLst/>
          </a:prstGeom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2" y="457200"/>
            <a:ext cx="7704667" cy="1128255"/>
          </a:xfrm>
        </p:spPr>
        <p:txBody>
          <a:bodyPr>
            <a:normAutofit/>
          </a:bodyPr>
          <a:lstStyle/>
          <a:p>
            <a:r>
              <a:rPr lang="en-US" sz="3400" dirty="0"/>
              <a:t>Teen </a:t>
            </a:r>
            <a:r>
              <a:rPr lang="en-US" sz="3400" dirty="0" smtClean="0"/>
              <a:t>moms experience more </a:t>
            </a:r>
            <a:r>
              <a:rPr lang="en-US" sz="3400" dirty="0">
                <a:solidFill>
                  <a:schemeClr val="accent1"/>
                </a:solidFill>
              </a:rPr>
              <a:t>health </a:t>
            </a:r>
            <a:r>
              <a:rPr lang="en-US" sz="3400" dirty="0" smtClean="0">
                <a:solidFill>
                  <a:schemeClr val="accent1"/>
                </a:solidFill>
              </a:rPr>
              <a:t>risks </a:t>
            </a:r>
            <a:r>
              <a:rPr lang="en-US" sz="3400" dirty="0" smtClean="0"/>
              <a:t>during pregnancy than older moms .</a:t>
            </a:r>
            <a:endParaRPr lang="en-US" sz="3400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82132" y="2362200"/>
            <a:ext cx="5332943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Anemia</a:t>
            </a:r>
            <a:r>
              <a:rPr lang="en-US" sz="2600" dirty="0" smtClean="0"/>
              <a:t>= low red</a:t>
            </a:r>
            <a:r>
              <a:rPr lang="en-US" sz="2600" dirty="0"/>
              <a:t> </a:t>
            </a:r>
            <a:r>
              <a:rPr lang="en-US" sz="2600" dirty="0" smtClean="0"/>
              <a:t>blood cell count, low hemoglobin causes like iron deficiency, ulcers, etc.</a:t>
            </a:r>
            <a:r>
              <a:rPr lang="en-US" sz="2600" b="1" dirty="0" smtClean="0"/>
              <a:t>..</a:t>
            </a:r>
            <a:endParaRPr lang="en-US" sz="2600" dirty="0"/>
          </a:p>
          <a:p>
            <a:r>
              <a:rPr lang="en-US" sz="2600" b="1" dirty="0" smtClean="0"/>
              <a:t>Toxemia</a:t>
            </a:r>
            <a:r>
              <a:rPr lang="en-US" sz="2600" dirty="0" smtClean="0"/>
              <a:t>= pregnancy induced hypertension (high blood pressure)</a:t>
            </a:r>
            <a:endParaRPr lang="en-US" sz="2600" dirty="0"/>
          </a:p>
          <a:p>
            <a:r>
              <a:rPr lang="en-US" sz="2600" b="1" dirty="0"/>
              <a:t>Premature </a:t>
            </a:r>
            <a:r>
              <a:rPr lang="en-US" sz="2600" b="1" dirty="0" smtClean="0"/>
              <a:t>delivery</a:t>
            </a:r>
            <a:endParaRPr lang="en-US" sz="2600" b="1" dirty="0"/>
          </a:p>
          <a:p>
            <a:r>
              <a:rPr lang="en-US" sz="2600" b="1" dirty="0" smtClean="0"/>
              <a:t>Mortality</a:t>
            </a:r>
            <a:endParaRPr lang="en-US" sz="2600" b="1" dirty="0"/>
          </a:p>
          <a:p>
            <a:r>
              <a:rPr lang="en-US" sz="2600" b="1" dirty="0"/>
              <a:t>Cervical </a:t>
            </a:r>
            <a:r>
              <a:rPr lang="en-US" sz="2600" b="1" dirty="0" smtClean="0"/>
              <a:t>trauma</a:t>
            </a:r>
          </a:p>
          <a:p>
            <a:endParaRPr lang="en-US" sz="2200" b="1" dirty="0"/>
          </a:p>
          <a:p>
            <a:r>
              <a:rPr lang="en-US" sz="1200" dirty="0" smtClean="0"/>
              <a:t>Source: NIDA: Addiction Research Foundation Library Publishers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352799"/>
            <a:ext cx="2698305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960519"/>
            <a:ext cx="2619375" cy="12116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6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239" y="857523"/>
            <a:ext cx="7704667" cy="104747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Infants born to teen mothers are at a greater risk of: 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idx="1"/>
          </p:nvPr>
        </p:nvSpPr>
        <p:spPr>
          <a:xfrm>
            <a:off x="1016345" y="2509275"/>
            <a:ext cx="7704667" cy="3592052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Prematurity</a:t>
            </a:r>
          </a:p>
          <a:p>
            <a:r>
              <a:rPr lang="en-US" sz="3600" dirty="0"/>
              <a:t>Fragile health</a:t>
            </a:r>
          </a:p>
          <a:p>
            <a:r>
              <a:rPr lang="en-US" sz="3600" dirty="0"/>
              <a:t>Need for intensive care</a:t>
            </a:r>
          </a:p>
          <a:p>
            <a:r>
              <a:rPr lang="en-US" sz="3600" dirty="0"/>
              <a:t>Cerebral palsy</a:t>
            </a:r>
          </a:p>
          <a:p>
            <a:r>
              <a:rPr lang="en-US" sz="3600" dirty="0"/>
              <a:t>Epilepsy</a:t>
            </a:r>
          </a:p>
          <a:p>
            <a:r>
              <a:rPr lang="en-US" sz="3600" dirty="0"/>
              <a:t>Mental </a:t>
            </a:r>
            <a:r>
              <a:rPr lang="en-US" sz="3600" dirty="0" smtClean="0"/>
              <a:t>impairments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1400" dirty="0"/>
              <a:t>Source: NIDA: Addiction Research Foundation Library Publishers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37" y="1461797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699" y="3069110"/>
            <a:ext cx="2047875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4501126"/>
            <a:ext cx="28479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Facts on alcohol and teen pregnancy: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14600"/>
            <a:ext cx="6012263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Many girls lose their virginity while drunk.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Unplanned </a:t>
            </a:r>
            <a:r>
              <a:rPr lang="en-US" dirty="0"/>
              <a:t>pregnancies </a:t>
            </a:r>
            <a:r>
              <a:rPr lang="en-US" dirty="0" smtClean="0"/>
              <a:t>ages 14-21, </a:t>
            </a:r>
            <a:r>
              <a:rPr lang="en-US" dirty="0"/>
              <a:t>1/3rd of the girls who had gotten pregnant </a:t>
            </a:r>
            <a:r>
              <a:rPr lang="en-US" dirty="0" smtClean="0"/>
              <a:t>were drinking </a:t>
            </a:r>
            <a:r>
              <a:rPr lang="en-US" dirty="0"/>
              <a:t>when they had sex.</a:t>
            </a:r>
          </a:p>
          <a:p>
            <a:pPr>
              <a:lnSpc>
                <a:spcPct val="90000"/>
              </a:lnSpc>
            </a:pPr>
            <a:r>
              <a:rPr lang="en-US" dirty="0"/>
              <a:t>Boys who start drinking at a young age are 40% more likely to have sex at a young age and girls are more susceptible at 80</a:t>
            </a:r>
            <a:r>
              <a:rPr lang="en-US" dirty="0" smtClean="0"/>
              <a:t>%.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F.A.S.D.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97" y="3285067"/>
            <a:ext cx="2862705" cy="1439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61" y="1981200"/>
            <a:ext cx="2628900" cy="1147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95" y="4876801"/>
            <a:ext cx="228150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142999"/>
            <a:ext cx="6798734" cy="2687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REFUSAL SKILLS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38400"/>
            <a:ext cx="6798736" cy="38100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1.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SAY 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“NO”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REPEAT THE REFUSAL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“I SAID NO”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SUGGEST AN ALTERNATIVE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“LETS GO TO A MOVIE”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BODY LANGUAGE THAT SAYS “NO”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 THE RELATIONSHIP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(IF APPROPRIATE). “ I STILL LIKE YOU A LOT AND THINK YOU’RE A GREAT  PERSON.”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Bookman Old Style" panose="02050604050505020204" pitchFamily="18" charset="0"/>
              </a:rPr>
              <a:t>Jack &amp; Jill Role Play #2: A 2</a:t>
            </a:r>
            <a:r>
              <a:rPr lang="en-US" sz="2000" b="1" baseline="30000" dirty="0">
                <a:latin typeface="Bookman Old Style" panose="02050604050505020204" pitchFamily="18" charset="0"/>
              </a:rPr>
              <a:t>nd</a:t>
            </a:r>
            <a:r>
              <a:rPr lang="en-US" sz="2000" b="1" dirty="0">
                <a:latin typeface="Bookman Old Style" panose="02050604050505020204" pitchFamily="18" charset="0"/>
              </a:rPr>
              <a:t> Chance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http://3.bp.blogspot.com/_TBIyP9vftYk/TL-lSxDWusI/AAAAAAAAAdU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276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 DATING VIOLENCE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2362200"/>
            <a:ext cx="7704667" cy="39624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If you are a female dating right now, there is a </a:t>
            </a:r>
            <a:r>
              <a:rPr lang="en-US" sz="1800" b="1" dirty="0"/>
              <a:t>50-50 chance </a:t>
            </a:r>
            <a:r>
              <a:rPr lang="en-US" sz="1800" dirty="0"/>
              <a:t>you’ll suffer some form of abuse by a dating partner.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Average age dating violence begins is 15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75% of boys </a:t>
            </a:r>
            <a:r>
              <a:rPr lang="en-US" sz="1800" dirty="0"/>
              <a:t>who abuse their girlfriend are from homes where abuse occurred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68% of young women reporting rape were raped in dating relationships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1 out of 3 women murdered in the US are killed by a husband or boyfriend</a:t>
            </a:r>
            <a:r>
              <a:rPr lang="en-US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1 </a:t>
            </a:r>
            <a:r>
              <a:rPr lang="en-US" sz="1800" dirty="0"/>
              <a:t>in 10 teens reported being hit or physically hurt on purpose by a boyfriend or girlfriend at least once in the 12 months prior to the </a:t>
            </a:r>
            <a:r>
              <a:rPr lang="en-US" sz="1800" dirty="0" smtClean="0"/>
              <a:t>survey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N</a:t>
            </a:r>
            <a:r>
              <a:rPr lang="en-US" sz="1800" dirty="0" smtClean="0"/>
              <a:t>early </a:t>
            </a:r>
            <a:r>
              <a:rPr lang="en-US" sz="1800" dirty="0"/>
              <a:t>half of all teens in relationships say they know friends who have been verbally abused.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WARNING SIGNS that a dating partner may eventually become abusive include: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Extreme jealousy, monitors your every move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Blaming others for problems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Never able to admit wrongdoings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Cruelty to animals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Rigid beliefs about sex-roles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Controlling : makes all decisions and keeps you from seeing friends/family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Name calling, put-downs, make you feel bad about yourself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Threats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Violent behavior: slams doors, hits, punching </a:t>
            </a:r>
            <a:r>
              <a:rPr lang="en-US" sz="2000" dirty="0" err="1"/>
              <a:t>walls,etc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Tries to make up buy saying they are sorry, they love you, it will NEVER happen again and/or buying you flowers, jewelry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MN Student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90%</a:t>
            </a:r>
            <a:r>
              <a:rPr lang="en-US" sz="3200" dirty="0" smtClean="0"/>
              <a:t> of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females and </a:t>
            </a:r>
            <a:r>
              <a:rPr lang="en-US" sz="3200" b="1" dirty="0" smtClean="0"/>
              <a:t>87% </a:t>
            </a:r>
            <a:r>
              <a:rPr lang="en-US" sz="3200" dirty="0" smtClean="0"/>
              <a:t>of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males have NOT had sex.</a:t>
            </a:r>
          </a:p>
          <a:p>
            <a:r>
              <a:rPr lang="en-US" sz="3200" b="1" dirty="0" smtClean="0"/>
              <a:t>65%</a:t>
            </a:r>
            <a:r>
              <a:rPr lang="en-US" sz="3200" dirty="0" smtClean="0"/>
              <a:t> of 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females and </a:t>
            </a:r>
            <a:r>
              <a:rPr lang="en-US" sz="3200" b="1" dirty="0" smtClean="0"/>
              <a:t>64% </a:t>
            </a:r>
            <a:r>
              <a:rPr lang="en-US" sz="3200" dirty="0" smtClean="0"/>
              <a:t>of 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males have NOT had sex.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9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 descr="couplearguing1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648200"/>
            <a:ext cx="3505200" cy="1676400"/>
          </a:xfrm>
          <a:prstGeom prst="rect">
            <a:avLst/>
          </a:prstGeom>
          <a:noFill/>
        </p:spPr>
      </p:pic>
      <p:sp>
        <p:nvSpPr>
          <p:cNvPr id="116747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How do I get help??</a:t>
            </a:r>
            <a:br>
              <a:rPr lang="en-US" sz="4000"/>
            </a:br>
            <a:endParaRPr lang="en-US" sz="4000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7772400" cy="2057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Realize you are Not alone</a:t>
            </a:r>
          </a:p>
          <a:p>
            <a:pPr>
              <a:lnSpc>
                <a:spcPct val="90000"/>
              </a:lnSpc>
            </a:pPr>
            <a:r>
              <a:rPr lang="en-US" dirty="0"/>
              <a:t>Recognize signs &amp; symptoms</a:t>
            </a:r>
          </a:p>
          <a:p>
            <a:pPr>
              <a:lnSpc>
                <a:spcPct val="90000"/>
              </a:lnSpc>
            </a:pPr>
            <a:r>
              <a:rPr lang="en-US" dirty="0"/>
              <a:t>See a counselor</a:t>
            </a:r>
          </a:p>
          <a:p>
            <a:pPr>
              <a:lnSpc>
                <a:spcPct val="90000"/>
              </a:lnSpc>
            </a:pPr>
            <a:r>
              <a:rPr lang="en-US" dirty="0"/>
              <a:t>Call a hotline: Alexandra House 24 hour crisis Line: (763)780-2330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A4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5638800" cy="990600"/>
          </a:xfrm>
        </p:spPr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800"/>
              <a:t>The Sexual decisions YOU make today……will affect your </a:t>
            </a:r>
            <a:br>
              <a:rPr lang="en-US" sz="2800"/>
            </a:br>
            <a:r>
              <a:rPr lang="en-US" sz="2800"/>
              <a:t>FUTURE!</a:t>
            </a:r>
            <a:br>
              <a:rPr lang="en-US" sz="2800"/>
            </a:br>
            <a:r>
              <a:rPr lang="en-US" sz="3200"/>
              <a:t/>
            </a:r>
            <a:br>
              <a:rPr lang="en-US" sz="3200"/>
            </a:b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3,ooo teens will get pregnant today!</a:t>
            </a:r>
          </a:p>
          <a:p>
            <a:r>
              <a:rPr lang="en-US" sz="2400" dirty="0"/>
              <a:t>Every </a:t>
            </a:r>
            <a:r>
              <a:rPr lang="en-US" sz="2400" b="1" dirty="0"/>
              <a:t>10 seconds</a:t>
            </a:r>
            <a:r>
              <a:rPr lang="en-US" sz="2400" dirty="0"/>
              <a:t>, a teen will get an STI.</a:t>
            </a:r>
          </a:p>
          <a:p>
            <a:r>
              <a:rPr lang="en-US" sz="2400" dirty="0"/>
              <a:t>68% of teens </a:t>
            </a:r>
            <a:r>
              <a:rPr lang="en-US" sz="2400" dirty="0" smtClean="0"/>
              <a:t>stated </a:t>
            </a:r>
            <a:r>
              <a:rPr lang="en-US" sz="2400" dirty="0"/>
              <a:t>that they choose to be virgins.</a:t>
            </a:r>
          </a:p>
          <a:p>
            <a:r>
              <a:rPr lang="en-US" sz="2400" dirty="0"/>
              <a:t>32% of condoms used within the last 16 days broke during use.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75% </a:t>
            </a:r>
            <a:r>
              <a:rPr lang="en-US" sz="2400" dirty="0"/>
              <a:t>of women who have </a:t>
            </a:r>
            <a:r>
              <a:rPr lang="en-US" sz="2400" dirty="0" err="1"/>
              <a:t>chlamydia</a:t>
            </a:r>
            <a:r>
              <a:rPr lang="en-US" sz="2400" dirty="0"/>
              <a:t> </a:t>
            </a:r>
            <a:r>
              <a:rPr lang="en-US" sz="2400" dirty="0" smtClean="0"/>
              <a:t>don’t </a:t>
            </a:r>
            <a:r>
              <a:rPr lang="en-US" sz="2400" dirty="0"/>
              <a:t>know they have it while it is destroying their bodies.</a:t>
            </a:r>
          </a:p>
          <a:p>
            <a:r>
              <a:rPr lang="en-US" sz="2400" dirty="0"/>
              <a:t>The younger a person is who chooses to engage in sexual behavior, the higher their risk of cancer. (Cervical, uterine, etc.)</a:t>
            </a:r>
          </a:p>
          <a:p>
            <a:endParaRPr lang="en-US" sz="2400" dirty="0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514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/>
      <p:bldP spid="99331" grpId="0" build="p" autoUpdateAnimBg="0"/>
      <p:bldP spid="9933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266700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Abstinence is a healthy </a:t>
            </a:r>
            <a:r>
              <a:rPr lang="en-US" sz="6600" dirty="0" smtClean="0"/>
              <a:t>CHOICE </a:t>
            </a:r>
            <a:r>
              <a:rPr lang="en-US" sz="6600" dirty="0"/>
              <a:t>that you have the right to practice!</a:t>
            </a:r>
            <a:endParaRPr lang="en-US" sz="5400" dirty="0"/>
          </a:p>
        </p:txBody>
      </p:sp>
      <p:pic>
        <p:nvPicPr>
          <p:cNvPr id="2" name="Picture 1" descr="남혜영의 쉬운보험이야기*****010-3894-1478***** :: 보험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3810000"/>
            <a:ext cx="2905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S.T.I. 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youtu.be/JVt_CZ1QI0k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on Sexual Activity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2514600"/>
            <a:ext cx="7848601" cy="29517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Research shows that the perception of students thinking that everyone’s doing it is higher than the actual number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Studies report that students who are sexually active, may also be more connected to other </a:t>
            </a:r>
            <a:r>
              <a:rPr lang="en-US" sz="2600" b="1" dirty="0"/>
              <a:t>risk behaviors </a:t>
            </a:r>
            <a:r>
              <a:rPr lang="en-US" sz="2600" dirty="0"/>
              <a:t>(alcohol and drug use) have trouble paying attention, concentrating and </a:t>
            </a:r>
            <a:r>
              <a:rPr lang="en-US" sz="2600" b="1" dirty="0"/>
              <a:t>learning</a:t>
            </a:r>
            <a:r>
              <a:rPr lang="en-US" sz="2600" dirty="0"/>
              <a:t>. In addition, the added stress of anxiety of a potential pregnancy, or having an STI may also make it difficult to concentrate or care in the classroom; and may also cause some students to withdraw, or drop out.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23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s 21:1-14 &quot;Are You Ready?&quot; Part 1 on Vim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14064"/>
            <a:ext cx="3733800" cy="210026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804890"/>
            <a:ext cx="7633834" cy="1059305"/>
          </a:xfrm>
        </p:spPr>
        <p:txBody>
          <a:bodyPr>
            <a:normAutofit fontScale="90000"/>
          </a:bodyPr>
          <a:lstStyle/>
          <a:p>
            <a:r>
              <a:rPr lang="en-US" dirty="0"/>
              <a:t>ARE YOU READY FOR SEX?</a:t>
            </a:r>
            <a:br>
              <a:rPr lang="en-US" dirty="0"/>
            </a:br>
            <a:r>
              <a:rPr lang="en-US" sz="2800" dirty="0" smtClean="0"/>
              <a:t>ask yourself……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362200"/>
            <a:ext cx="3883561" cy="3657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Am I pressuring my partner?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Who am I doing this for?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Does it go along with my values of waiting until marriage?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 I only feel the desire to have sex when I am drunk or high?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Am I having sex to keep my partner or to make him or her happy?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could I gain or lose from having sex?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89182" y="2362200"/>
            <a:ext cx="3721418" cy="3657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If the relationship breaks up, will I be glad I had sex with this person?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 my partner and I share the same feelings and attitudes about the meaning of sex and relationships?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Am I ready to deal with a possible pregnancy or STI?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Am I being pressured to do it?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rev="1"/>
      <p:bldP spid="3076" grpId="0" build="p" autoUpdateAnimBg="0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815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STEPS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2362200"/>
            <a:ext cx="7329035" cy="4038600"/>
          </a:xfrm>
        </p:spPr>
        <p:txBody>
          <a:bodyPr>
            <a:normAutofit/>
          </a:bodyPr>
          <a:lstStyle/>
          <a:p>
            <a:r>
              <a:rPr lang="en-US" sz="2600" dirty="0"/>
              <a:t>1. Meet-Talk-Exchange #’s: “Interest”</a:t>
            </a:r>
          </a:p>
          <a:p>
            <a:r>
              <a:rPr lang="en-US" sz="2600" dirty="0"/>
              <a:t>2.  Talk-Share-Friendship: “Trust”</a:t>
            </a:r>
          </a:p>
          <a:p>
            <a:r>
              <a:rPr lang="en-US" sz="2600" dirty="0"/>
              <a:t>3. Date-Talk- “Trust/Respect”</a:t>
            </a:r>
          </a:p>
          <a:p>
            <a:r>
              <a:rPr lang="en-US" sz="2600" dirty="0"/>
              <a:t>4. Date 1:1-exclusive: “Commitment”</a:t>
            </a:r>
          </a:p>
          <a:p>
            <a:r>
              <a:rPr lang="en-US" sz="2600" dirty="0"/>
              <a:t>5. Feelings- “Trust/Respect”</a:t>
            </a:r>
          </a:p>
          <a:p>
            <a:r>
              <a:rPr lang="en-US" sz="2600" dirty="0"/>
              <a:t>6. Express Sexuality- “Hugs &amp; Kisses”</a:t>
            </a:r>
          </a:p>
          <a:p>
            <a:r>
              <a:rPr lang="en-US" sz="2600" dirty="0"/>
              <a:t>7. “Sexual Intercourse”</a:t>
            </a:r>
          </a:p>
        </p:txBody>
      </p:sp>
      <p:pic>
        <p:nvPicPr>
          <p:cNvPr id="2" name="Picture 1" descr="OLGRUPO10 - 5. modul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9961">
            <a:off x="5035328" y="2079675"/>
            <a:ext cx="35433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3500" y="2978018"/>
            <a:ext cx="6134100" cy="1143000"/>
          </a:xfrm>
        </p:spPr>
        <p:txBody>
          <a:bodyPr>
            <a:noAutofit/>
          </a:bodyPr>
          <a:lstStyle/>
          <a:p>
            <a:r>
              <a:rPr lang="en-US" sz="4000" dirty="0"/>
              <a:t>99 % of relationships </a:t>
            </a:r>
            <a:r>
              <a:rPr lang="en-US" sz="4000" b="1" dirty="0"/>
              <a:t>fail </a:t>
            </a:r>
            <a:r>
              <a:rPr lang="en-US" sz="4000" dirty="0"/>
              <a:t>when they do not follow those steps.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1" name="Picture 10" descr="Twitter Fail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5006932" cy="26649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303363">
            <a:off x="1903137" y="3944155"/>
            <a:ext cx="20863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5DBACA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99%</a:t>
            </a:r>
            <a:endParaRPr lang="en-US" sz="60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rgbClr val="5DBACA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2855</TotalTime>
  <Words>2055</Words>
  <Application>Microsoft Office PowerPoint</Application>
  <PresentationFormat>On-screen Show (4:3)</PresentationFormat>
  <Paragraphs>233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Bookman Old Style</vt:lpstr>
      <vt:lpstr>Garamond</vt:lpstr>
      <vt:lpstr>Times</vt:lpstr>
      <vt:lpstr>Wingdings</vt:lpstr>
      <vt:lpstr>Organic</vt:lpstr>
      <vt:lpstr>Document</vt:lpstr>
      <vt:lpstr>Acrobat Document</vt:lpstr>
      <vt:lpstr>Reducing The Risk Presentation</vt:lpstr>
      <vt:lpstr>ABSTINENCE</vt:lpstr>
      <vt:lpstr>PowerPoint Presentation</vt:lpstr>
      <vt:lpstr>2015 Youth Risk Behavior Surveillance System </vt:lpstr>
      <vt:lpstr>2016 MN Student Survey</vt:lpstr>
      <vt:lpstr>Research on Sexual Activity</vt:lpstr>
      <vt:lpstr>ARE YOU READY FOR SEX? ask yourself……</vt:lpstr>
      <vt:lpstr>RELATIONSHIP STEPS</vt:lpstr>
      <vt:lpstr>99 % of relationships fail when they do not follow those steps.  </vt:lpstr>
      <vt:lpstr>99% of relationships succeed when they follow the steps.</vt:lpstr>
      <vt:lpstr>SEXUALITY CIRCLE Your sexuality involves all of you!</vt:lpstr>
      <vt:lpstr>*C.P.R’s of  Successful Relationship</vt:lpstr>
      <vt:lpstr>PowerPoint Presentation</vt:lpstr>
      <vt:lpstr>SEX HAS CONSEQUENCES</vt:lpstr>
      <vt:lpstr>Approximate Worldwide Sexual Behaviors: </vt:lpstr>
      <vt:lpstr>Health benefits of postponing sex</vt:lpstr>
      <vt:lpstr>HPV: Human Papilloma Virus Genital Warts (Viral)  </vt:lpstr>
      <vt:lpstr>HPV VACCINE</vt:lpstr>
      <vt:lpstr>Pap Smear</vt:lpstr>
      <vt:lpstr>Teen Pregnancy Test</vt:lpstr>
      <vt:lpstr>#1  FALSE</vt:lpstr>
      <vt:lpstr>2. What is the only 100% effective way to prevent a pregnancy?</vt:lpstr>
      <vt:lpstr>#2  D. Abstinence</vt:lpstr>
      <vt:lpstr>PowerPoint Presentation</vt:lpstr>
      <vt:lpstr>#3</vt:lpstr>
      <vt:lpstr>4.  Do most teens who have sex wish they had waited?</vt:lpstr>
      <vt:lpstr>   #4 Yes.  The poll conducted by National Campaign, 63% of teens who have had sexual intercourse said they wish they had waited.</vt:lpstr>
      <vt:lpstr>5. How many girls become pregnant at least once before age 20?</vt:lpstr>
      <vt:lpstr>#5 C. 4 in 10</vt:lpstr>
      <vt:lpstr>6. What is the percentage of teen mothers that get their high school diploma?</vt:lpstr>
      <vt:lpstr>#6 B. 32%</vt:lpstr>
      <vt:lpstr>7. About 50% of the fathers marry the teen mothers of their first children.</vt:lpstr>
      <vt:lpstr>#7 False</vt:lpstr>
      <vt:lpstr>8. What percent of pregnancies among teens are accidental?</vt:lpstr>
      <vt:lpstr>#8 D.  85%</vt:lpstr>
      <vt:lpstr>9. You can get a STI from having oral sex.</vt:lpstr>
      <vt:lpstr>#9 True</vt:lpstr>
      <vt:lpstr>10. The daughters of teen mothers are more likely to become teen mothers themselves.</vt:lpstr>
      <vt:lpstr>#10 True</vt:lpstr>
      <vt:lpstr> Sources cited on the web site:  www.teenpregnancy.org</vt:lpstr>
      <vt:lpstr>Teen Mom’s will usually…</vt:lpstr>
      <vt:lpstr>Teen pregnancy is associated with lower levels of the 3 E’s.</vt:lpstr>
      <vt:lpstr>PowerPoint Presentation</vt:lpstr>
      <vt:lpstr>Teen moms experience more health risks during pregnancy than older moms .</vt:lpstr>
      <vt:lpstr>Infants born to teen mothers are at a greater risk of: </vt:lpstr>
      <vt:lpstr>Facts on alcohol and teen pregnancy:</vt:lpstr>
      <vt:lpstr>REFUSAL SKILLS: </vt:lpstr>
      <vt:lpstr>TEEN DATING VIOLENCE</vt:lpstr>
      <vt:lpstr>WARNING SIGNS that a dating partner may eventually become abusive include:</vt:lpstr>
      <vt:lpstr>How do I get help?? </vt:lpstr>
      <vt:lpstr>   The Sexual decisions YOU make today……will affect your  FUTURE!  </vt:lpstr>
      <vt:lpstr>Abstinence is a healthy CHOICE that you have the right to practice!</vt:lpstr>
      <vt:lpstr>S.T.I. Rap</vt:lpstr>
    </vt:vector>
  </TitlesOfParts>
  <Company>Anoka-Hennepin ISD#11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Group</dc:creator>
  <cp:lastModifiedBy>Olson, Christina</cp:lastModifiedBy>
  <cp:revision>136</cp:revision>
  <cp:lastPrinted>2016-03-01T14:32:02Z</cp:lastPrinted>
  <dcterms:created xsi:type="dcterms:W3CDTF">2003-10-21T17:17:20Z</dcterms:created>
  <dcterms:modified xsi:type="dcterms:W3CDTF">2017-02-28T15:31:09Z</dcterms:modified>
</cp:coreProperties>
</file>